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81" r:id="rId4"/>
    <p:sldId id="283" r:id="rId5"/>
    <p:sldId id="284" r:id="rId6"/>
    <p:sldId id="285" r:id="rId7"/>
    <p:sldId id="279" r:id="rId8"/>
    <p:sldId id="303" r:id="rId9"/>
    <p:sldId id="304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641"/>
    <a:srgbClr val="008D5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166A7-094F-4000-85D8-B2E3AED80A8E}" type="datetimeFigureOut">
              <a:rPr lang="sl-SI" smtClean="0"/>
              <a:t>3.10.2016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55A8D-C688-4858-93CB-FAA49683AB1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36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A8D-C688-4858-93CB-FAA49683AB11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68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A8D-C688-4858-93CB-FAA49683AB11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68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A8D-C688-4858-93CB-FAA49683AB11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68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A8D-C688-4858-93CB-FAA49683AB11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68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5A8D-C688-4858-93CB-FAA49683AB11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68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 65 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ozadj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28571" r="40261" b="34285"/>
          <a:stretch/>
        </p:blipFill>
        <p:spPr>
          <a:xfrm>
            <a:off x="0" y="0"/>
            <a:ext cx="60373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23972" y="1371600"/>
            <a:ext cx="3955142" cy="3222171"/>
          </a:xfrm>
        </p:spPr>
        <p:txBody>
          <a:bodyPr lIns="0" tIns="0" rIns="0" bIns="0" anchor="t" anchorCtr="0">
            <a:noAutofit/>
          </a:bodyPr>
          <a:lstStyle>
            <a:lvl1pPr algn="l">
              <a:defRPr/>
            </a:lvl1pPr>
          </a:lstStyle>
          <a:p>
            <a:r>
              <a:rPr lang="en-US" dirty="0" err="1" smtClean="0"/>
              <a:t>Naslov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3972" y="4665136"/>
            <a:ext cx="3955142" cy="44994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Kraj</a:t>
            </a:r>
            <a:r>
              <a:rPr lang="en-US" dirty="0" smtClean="0"/>
              <a:t> in datum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923973" y="5941973"/>
            <a:ext cx="3955142" cy="25800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Pripravil</a:t>
            </a:r>
            <a:r>
              <a:rPr lang="en-US" dirty="0" smtClean="0"/>
              <a:t>:</a:t>
            </a:r>
          </a:p>
        </p:txBody>
      </p:sp>
      <p:pic>
        <p:nvPicPr>
          <p:cNvPr id="4" name="Picture 3" descr="65let.png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6174"/>
                    </a14:imgEffect>
                    <a14:imgEffect>
                      <a14:saturation sat="135000"/>
                    </a14:imgEffect>
                    <a14:imgEffect>
                      <a14:brightnessContrast bright="10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514"/>
            <a:ext cx="3824513" cy="38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rovina-pasica-za-PPT-0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9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1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9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05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5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0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0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9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3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7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3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70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Surovin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0" y="6309262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rovina-pasica-za-PPT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738"/>
            <a:ext cx="4076095" cy="72826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612973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3B6B-5233-A449-9DBD-99460B7075D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44E0-95C8-6844-B9C2-CA040EA6D6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rovi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6" y="6345206"/>
            <a:ext cx="2022324" cy="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754" y="1211682"/>
            <a:ext cx="4947676" cy="12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59CA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3400" dirty="0" smtClean="0">
                <a:solidFill>
                  <a:srgbClr val="339966"/>
                </a:solidFill>
              </a:rPr>
              <a:t>Vloga kompostiranja v</a:t>
            </a:r>
          </a:p>
          <a:p>
            <a:pPr eaLnBrk="1" hangingPunct="1">
              <a:defRPr/>
            </a:pPr>
            <a:r>
              <a:rPr lang="sl-SI" sz="3400" dirty="0" smtClean="0">
                <a:solidFill>
                  <a:srgbClr val="339966"/>
                </a:solidFill>
              </a:rPr>
              <a:t>          družbi recikliranja</a:t>
            </a:r>
            <a:endParaRPr lang="sl-SI" sz="3400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51746" y="4861948"/>
            <a:ext cx="3410836" cy="6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59CA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l-SI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Dejan Zver, direktor trženja Gorenje Surovina d.o.o.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5455" y="4002687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Rogaška Slatina, 13.10.2016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33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914401" y="2316747"/>
            <a:ext cx="727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rgbClr val="107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vašo pozornost!</a:t>
            </a:r>
            <a:endParaRPr lang="sl-SI" sz="3600" dirty="0">
              <a:solidFill>
                <a:srgbClr val="107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27006" y="4878430"/>
            <a:ext cx="3410836" cy="6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59CA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sl-SI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Dejan Zver, direktor trženja </a:t>
            </a:r>
            <a:endParaRPr lang="sl-SI" sz="1400" b="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defRPr/>
            </a:pPr>
            <a:r>
              <a:rPr lang="sl-SI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Gorenje </a:t>
            </a:r>
            <a:r>
              <a:rPr lang="sl-SI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Surovina d.o.o.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07365" y="638292"/>
            <a:ext cx="3410836" cy="6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59CA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sl-SI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REC2016</a:t>
            </a:r>
          </a:p>
          <a:p>
            <a:pPr algn="r" eaLnBrk="1" hangingPunct="1">
              <a:defRPr/>
            </a:pPr>
            <a:r>
              <a:rPr lang="sl-SI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Oktober 2016, Rogaška Slatina</a:t>
            </a:r>
            <a:endParaRPr lang="sl-SI" sz="1400" b="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-162962" y="325561"/>
            <a:ext cx="878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28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    </a:t>
            </a:r>
            <a:r>
              <a:rPr lang="sl-SI" sz="2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+mj-ea"/>
                <a:cs typeface="+mj-cs"/>
              </a:rPr>
              <a:t>Družba</a:t>
            </a:r>
            <a:r>
              <a:rPr lang="sl-SI" sz="22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ea typeface="+mj-ea"/>
                <a:cs typeface="+mj-cs"/>
              </a:rPr>
              <a:t> prihodnosti </a:t>
            </a:r>
            <a:endParaRPr lang="sl-SI" sz="22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366354" y="1436094"/>
            <a:ext cx="8415337" cy="803939"/>
          </a:xfrm>
          <a:prstGeom prst="rect">
            <a:avLst/>
          </a:prstGeom>
          <a:solidFill>
            <a:srgbClr val="33996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Calibri" pitchFamily="34" charset="0"/>
              </a:rPr>
              <a:t>Kakovost bivanja!</a:t>
            </a:r>
            <a:endParaRPr lang="sl-SI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66354" y="2891195"/>
            <a:ext cx="8415337" cy="803939"/>
          </a:xfrm>
          <a:prstGeom prst="rect">
            <a:avLst/>
          </a:prstGeom>
          <a:solidFill>
            <a:srgbClr val="33996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Calibri" pitchFamily="34" charset="0"/>
              </a:rPr>
              <a:t>Ohranjanje okolja! </a:t>
            </a:r>
          </a:p>
        </p:txBody>
      </p:sp>
      <p:sp>
        <p:nvSpPr>
          <p:cNvPr id="9" name="Rectangle 6"/>
          <p:cNvSpPr/>
          <p:nvPr/>
        </p:nvSpPr>
        <p:spPr>
          <a:xfrm>
            <a:off x="333127" y="4544057"/>
            <a:ext cx="8415337" cy="803939"/>
          </a:xfrm>
          <a:prstGeom prst="rect">
            <a:avLst/>
          </a:prstGeom>
          <a:solidFill>
            <a:srgbClr val="33996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Calibri" pitchFamily="34" charset="0"/>
              </a:rPr>
              <a:t>Optimizacija virov!</a:t>
            </a:r>
          </a:p>
        </p:txBody>
      </p:sp>
    </p:spTree>
    <p:extLst>
      <p:ext uri="{BB962C8B-B14F-4D97-AF65-F5344CB8AC3E}">
        <p14:creationId xmlns:p14="http://schemas.microsoft.com/office/powerpoint/2010/main" val="37583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3127" y="432521"/>
            <a:ext cx="7311156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Zakaj je kompostiranje tako pomembno?</a:t>
            </a:r>
            <a:endParaRPr lang="sl-SI" kern="0" dirty="0" smtClean="0">
              <a:solidFill>
                <a:srgbClr val="339966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357188" y="1424006"/>
            <a:ext cx="8415337" cy="8039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Predelava odpadkov na okolju prijazen način</a:t>
            </a:r>
            <a:endParaRPr lang="sl-SI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57188" y="2870863"/>
            <a:ext cx="8415337" cy="803939"/>
          </a:xfrm>
          <a:prstGeom prst="rect">
            <a:avLst/>
          </a:prstGeom>
          <a:solidFill>
            <a:srgbClr val="33996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Nadomeščanje uporabe umetnih gnojil </a:t>
            </a:r>
            <a:endParaRPr lang="sl-SI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preprečitev vnosa nepredelanih odpadkov v tla</a:t>
            </a:r>
          </a:p>
        </p:txBody>
      </p:sp>
      <p:sp>
        <p:nvSpPr>
          <p:cNvPr id="12" name="Rectangle 6"/>
          <p:cNvSpPr/>
          <p:nvPr/>
        </p:nvSpPr>
        <p:spPr>
          <a:xfrm>
            <a:off x="357188" y="4317721"/>
            <a:ext cx="8415337" cy="803939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Izboljšanje kakovosti tal</a:t>
            </a:r>
          </a:p>
        </p:txBody>
      </p:sp>
    </p:spTree>
    <p:extLst>
      <p:ext uri="{BB962C8B-B14F-4D97-AF65-F5344CB8AC3E}">
        <p14:creationId xmlns:p14="http://schemas.microsoft.com/office/powerpoint/2010/main" val="2974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574" y="293975"/>
            <a:ext cx="7311156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7F7F7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21E1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Kompostiranje je recikliranje – krožno gospodarstvo</a:t>
            </a:r>
            <a:endParaRPr lang="sl-SI" kern="0" dirty="0" smtClean="0">
              <a:solidFill>
                <a:srgbClr val="339966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57188" y="1029730"/>
            <a:ext cx="8415337" cy="43204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Pridelava komposta iz odpadkov – koristno uporabljeni odpadki</a:t>
            </a:r>
            <a:endParaRPr lang="sl-SI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57188" y="1864961"/>
            <a:ext cx="8415337" cy="43204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libri" pitchFamily="34" charset="0"/>
              </a:rPr>
              <a:t>Zmanjšanje odstranjevanja odpadkov</a:t>
            </a:r>
            <a:endParaRPr lang="sl-SI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0" y="283550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3345" y="2694590"/>
            <a:ext cx="4308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Kompostiranje je eksotermni (toploto sproščajoč) proces biološke razgradnje organskih </a:t>
            </a:r>
            <a:r>
              <a:rPr lang="sl-SI" dirty="0" smtClean="0"/>
              <a:t>snovi, ki </a:t>
            </a:r>
            <a:r>
              <a:rPr lang="sl-SI" dirty="0"/>
              <a:t>poteka v prisotnosti kisika, vode in </a:t>
            </a:r>
            <a:r>
              <a:rPr lang="sl-SI" dirty="0" smtClean="0"/>
              <a:t>mikroorganizmov. </a:t>
            </a:r>
            <a:r>
              <a:rPr lang="sl-SI" dirty="0"/>
              <a:t>Gre torej za aerobni proces, </a:t>
            </a:r>
            <a:r>
              <a:rPr lang="sl-SI" dirty="0" smtClean="0"/>
              <a:t>ki </a:t>
            </a:r>
            <a:r>
              <a:rPr lang="pl-PL" dirty="0" smtClean="0"/>
              <a:t>poteka </a:t>
            </a:r>
            <a:r>
              <a:rPr lang="pl-PL" dirty="0"/>
              <a:t>v treh fazah. V začetni termofilni, ki traja do nekaj dni, temperatura naraste do </a:t>
            </a:r>
            <a:r>
              <a:rPr lang="pl-PL" dirty="0" smtClean="0"/>
              <a:t>70°C, </a:t>
            </a:r>
            <a:r>
              <a:rPr lang="sl-SI" dirty="0" smtClean="0"/>
              <a:t>kar </a:t>
            </a:r>
            <a:r>
              <a:rPr lang="sl-SI" dirty="0"/>
              <a:t>omogoči t.i. '</a:t>
            </a:r>
            <a:r>
              <a:rPr lang="sl-SI" dirty="0" err="1"/>
              <a:t>higienizacijo</a:t>
            </a:r>
            <a:r>
              <a:rPr lang="sl-SI" dirty="0"/>
              <a:t>'. V </a:t>
            </a:r>
            <a:r>
              <a:rPr lang="sl-SI" dirty="0" err="1"/>
              <a:t>mezofilni</a:t>
            </a:r>
            <a:r>
              <a:rPr lang="sl-SI" dirty="0"/>
              <a:t> fazi, ta traja od štirih do šestih tednov, proces </a:t>
            </a:r>
            <a:r>
              <a:rPr lang="sl-SI" dirty="0" smtClean="0"/>
              <a:t>oz.</a:t>
            </a:r>
          </a:p>
          <a:p>
            <a:r>
              <a:rPr lang="sl-SI" dirty="0" smtClean="0"/>
              <a:t>temperatura pojema. Proces zaključi faza zorenja komposta.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65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591354" y="250760"/>
            <a:ext cx="6532796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</a:rPr>
              <a:t>Trend zbiranja bioloških odpadkov</a:t>
            </a:r>
          </a:p>
        </p:txBody>
      </p:sp>
      <p:graphicFrame>
        <p:nvGraphicFramePr>
          <p:cNvPr id="2049" name="Table 20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87479"/>
              </p:ext>
            </p:extLst>
          </p:nvPr>
        </p:nvGraphicFramePr>
        <p:xfrm>
          <a:off x="591355" y="1667101"/>
          <a:ext cx="7737832" cy="110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857"/>
                <a:gridCol w="588475"/>
                <a:gridCol w="784354"/>
                <a:gridCol w="681802"/>
                <a:gridCol w="709073"/>
                <a:gridCol w="590896"/>
                <a:gridCol w="627258"/>
                <a:gridCol w="654529"/>
                <a:gridCol w="699983"/>
                <a:gridCol w="1263605"/>
              </a:tblGrid>
              <a:tr h="55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biološki odpadki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 </a:t>
                      </a:r>
                      <a:r>
                        <a:rPr lang="sl-SI" sz="1050" dirty="0">
                          <a:effectLst/>
                        </a:rPr>
                        <a:t>(20 01 08) 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effectLst/>
                        </a:rPr>
                        <a:t>16.568 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12.991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11.322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15.650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11.719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18.043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21.159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42.747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47.570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</a:tr>
              <a:tr h="55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 </a:t>
                      </a:r>
                      <a:r>
                        <a:rPr lang="sl-SI" sz="1050" dirty="0">
                          <a:effectLst/>
                        </a:rPr>
                        <a:t>zeleni odpad </a:t>
                      </a:r>
                      <a:endParaRPr lang="sl-SI" sz="10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(</a:t>
                      </a:r>
                      <a:r>
                        <a:rPr lang="sl-SI" sz="1050" dirty="0">
                          <a:effectLst/>
                        </a:rPr>
                        <a:t>20 02 01) 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effectLst/>
                        </a:rPr>
                        <a:t>12.267 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>
                          <a:effectLst/>
                        </a:rPr>
                        <a:t>18.025 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25.382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34.023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46.898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60.049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>
                          <a:effectLst/>
                        </a:rPr>
                        <a:t>69.956 </a:t>
                      </a:r>
                      <a:endParaRPr lang="sl-SI" sz="105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103.323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50" dirty="0" smtClean="0">
                          <a:effectLst/>
                        </a:rPr>
                        <a:t>116.761</a:t>
                      </a: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Garamond"/>
                        <a:ea typeface="Calibri"/>
                        <a:cs typeface="Garamond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831273" y="1137563"/>
            <a:ext cx="7407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Leto                  2006          2007            2008          2009          2010        2011        2012          2013            2014</a:t>
            </a:r>
            <a:endParaRPr kumimoji="0" lang="sl-SI" altLang="sl-SI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3177615"/>
            <a:ext cx="3452574" cy="229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5066922" y="3349630"/>
            <a:ext cx="313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125.000 ton več kot leta 2006 na letni ravni ne odložimo, ampak koristno uporabimo zaradi procesov biološke predelave odpadkov.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304800" y="252413"/>
            <a:ext cx="6477000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2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</a:rPr>
              <a:t>Predvideno gibanje tokov bioloških odpadkov</a:t>
            </a:r>
            <a:endParaRPr lang="sl-SI" sz="22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8" y="1233688"/>
            <a:ext cx="6734086" cy="44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04800" y="252413"/>
            <a:ext cx="6477000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</a:rPr>
              <a:t>Zamenjava tradicionalnih gnojil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199" y="3797650"/>
            <a:ext cx="8386492" cy="49863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Nepredelani odpadki iz kmetijstva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(gnojevka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): </a:t>
            </a:r>
            <a:endParaRPr lang="sl-SI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niso preverjena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in imajo negotov vpliv na kakovost zraka, tal in podzemnih voda.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199" y="1038976"/>
            <a:ext cx="8353463" cy="47436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Umetna gnojila: pridelava gnojil temelji na izčrpavanju virov </a:t>
            </a:r>
            <a:endParaRPr lang="sl-SI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dolgoročno negativno vpliva na kakovost tal.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84" y="162999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zultat iskanja slik za gnojev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84" y="4406629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04800" y="252413"/>
            <a:ext cx="6477000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</a:rPr>
              <a:t>Koristne lastnosti komposta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228" y="4786534"/>
            <a:ext cx="8353463" cy="101606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Kompost kot gnojilo in/ali humusno snov je mogoče oz. primerno uporabljati na način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neposrednega vnosa v tla (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kmetijska </a:t>
            </a:r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in nekmetijska) ali kot surovino za izdelavo rastnih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substratov, umetnih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zemljin ter </a:t>
            </a:r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za druge uporabe v kmetijstvu in ne-kmetijstvu.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228" y="861960"/>
            <a:ext cx="8456526" cy="1590295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Uporabno vrednost komposta določajo njegove lastnosti, predvsem vsebnost hranil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in humusa</a:t>
            </a:r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Organsko vezana makro hranila so v kompostu KKC v primernem razmerju, v tleh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obstojnejša in rastlinam dalj časa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dostopna. Vse to </a:t>
            </a:r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jim daje bistveno prednost pred klasičnimi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mineralnimi gnojili. Hranila pospešujejo delovanje mikroorganizmov ob nastajanju humusa v</a:t>
            </a:r>
          </a:p>
          <a:p>
            <a:pPr algn="ctr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tleh, ki omogoča mešanje mineralnih in organskih snovi v tleh in povečuje kakovost tal.</a:t>
            </a:r>
          </a:p>
        </p:txBody>
      </p:sp>
      <p:sp>
        <p:nvSpPr>
          <p:cNvPr id="2" name="AutoShape 4" descr="Rezultat iskanja slik za gnojev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21" y="2722565"/>
            <a:ext cx="3267075" cy="185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52400" y="423574"/>
            <a:ext cx="7656609" cy="795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</a:rPr>
              <a:t>Kako lahko povečamo pomen predelave biorazgradljivih odpadkov v krožnem gospodarstvu?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615" y="2861698"/>
            <a:ext cx="8790915" cy="54815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Povečati nabor odpadkov, ki so primerni za predelavo komposta namenjenega za kmetijska zemljišča 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(blato iz ČN).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61" y="1752148"/>
            <a:ext cx="8799969" cy="70337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Uskladitev predpisanih mejnih vrednosti za kompost, ki je namenjen uporabi v kmetijstvu,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z mejnimi vrednostmi</a:t>
            </a:r>
            <a:r>
              <a:rPr lang="sl-SI" sz="1600" dirty="0">
                <a:solidFill>
                  <a:schemeClr val="tx1"/>
                </a:solidFill>
                <a:latin typeface="Calibri" pitchFamily="34" charset="0"/>
              </a:rPr>
              <a:t>, določenimi v zakonodaji drugih držav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EU.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AutoShape 4" descr="Rezultat iskanja slik za gnojev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79560" y="3776789"/>
            <a:ext cx="8799970" cy="54815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Zaostriti pogoje za uporabo nepredelanih odpadkov v kmetijstvu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(gnojevka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itd.).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15" y="4669931"/>
            <a:ext cx="8790915" cy="80837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Uvedba okoljskih spodbud za uporabo komposta in oddaje odpadkov iz kmetijstva v predelavo:</a:t>
            </a:r>
          </a:p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- spremljanje  </a:t>
            </a:r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kakovosti vnosa in vpliva na okolje</a:t>
            </a:r>
            <a:endParaRPr lang="sl-SI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sl-SI" sz="1600" dirty="0" smtClean="0">
                <a:solidFill>
                  <a:schemeClr val="tx1"/>
                </a:solidFill>
                <a:latin typeface="Calibri" pitchFamily="34" charset="0"/>
              </a:rPr>
              <a:t>- zmanjšanje negativnih vplivov gnojil na okolje (smrad).</a:t>
            </a:r>
          </a:p>
        </p:txBody>
      </p:sp>
    </p:spTree>
    <p:extLst>
      <p:ext uri="{BB962C8B-B14F-4D97-AF65-F5344CB8AC3E}">
        <p14:creationId xmlns:p14="http://schemas.microsoft.com/office/powerpoint/2010/main" val="42752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508</Words>
  <Application>Microsoft Office PowerPoint</Application>
  <PresentationFormat>Diaprojekcija na zaslonu (4:3)</PresentationFormat>
  <Paragraphs>76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Davorin</dc:creator>
  <cp:lastModifiedBy>Holc Jasmina</cp:lastModifiedBy>
  <cp:revision>204</cp:revision>
  <dcterms:created xsi:type="dcterms:W3CDTF">2015-12-10T10:25:58Z</dcterms:created>
  <dcterms:modified xsi:type="dcterms:W3CDTF">2016-10-03T06:08:32Z</dcterms:modified>
</cp:coreProperties>
</file>